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6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-bold.fntdata"/><Relationship Id="rId17" Type="http://schemas.openxmlformats.org/officeDocument/2006/relationships/slide" Target="slides/slide10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9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cc3a267f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cc3a267f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cc3a267f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cc3a267f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d42ce77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d42ce77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cc3a267ff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cc3a267f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3b44f5f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3b44f5f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3b44f5f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3b44f5f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cc3a267f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cc3a267f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3b44f5f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3b44f5f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cc3a267f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cc3a267f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3b44f5fb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3b44f5fb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fb8e500a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fb8e500a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cc3a267f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cc3a267f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3b44f5f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3b44f5f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d1211301a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d1211301a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0cb3c8ff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0cb3c8ff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b8e500a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fb8e500a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fb8e500ad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1fb8e500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fb8e500a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1fb8e500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Moving on, the third criterion involves completing all mandatory tasks and resubmissions by the end of your study period and securing an interview invitation within four weeks post-course. Finally, the fourth criterion focuses on demonstrating employability, which includes documenting a final job outcome within 12 weeks post-graduation.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fb8e500ad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1fb8e500a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Moving on, the third criterion involves completing all mandatory tasks and resubmissions by the end of your study period and securing an interview invitation within four weeks post-course. Finally, the fourth criterion focuses on demonstrating employability, which includes documenting a final job outcome within 12 weeks post-graduation.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0cb3c8f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0cb3c8f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78493bb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78493bb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78493bb6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78493bb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1" type="ftr"/>
          </p:nvPr>
        </p:nvSpPr>
        <p:spPr>
          <a:xfrm>
            <a:off x="781336" y="4879869"/>
            <a:ext cx="9594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529359" y="4886332"/>
            <a:ext cx="142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7" name="Google Shape;137;p36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139" name="Google Shape;139;p37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0" name="Google Shape;140;p37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53" name="Google Shape;153;p4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41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57" name="Google Shape;157;p41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4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4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4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4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 rot="5400000">
            <a:off x="5350050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" type="body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23" Type="http://schemas.openxmlformats.org/officeDocument/2006/relationships/theme" Target="../theme/theme3.xml"/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b="0"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3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forms.gle/uUjJUL2zBXQNcWZ19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hyperlink" Target="https://hyperionde.wufoo.com/forms/zsgv4m40ui4i0g/" TargetMode="External"/><Relationship Id="rId8" Type="http://schemas.openxmlformats.org/officeDocument/2006/relationships/hyperlink" Target="https://github.com/skills-cogrammar/C12-Lecture-Backpack/tree/main/Data%20Science%20(DS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45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0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1"/>
          <p:cNvSpPr/>
          <p:nvPr/>
        </p:nvSpPr>
        <p:spPr>
          <a:xfrm>
            <a:off x="291900" y="0"/>
            <a:ext cx="4738800" cy="5143500"/>
          </a:xfrm>
          <a:prstGeom prst="rect">
            <a:avLst/>
          </a:prstGeom>
          <a:solidFill>
            <a:srgbClr val="103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1"/>
          <p:cNvSpPr txBox="1"/>
          <p:nvPr/>
        </p:nvSpPr>
        <p:spPr>
          <a:xfrm>
            <a:off x="396575" y="3895375"/>
            <a:ext cx="38685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Questions?</a:t>
            </a: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Drop them in the chat.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We'll have dedicated moderators answering questions.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9" name="Google Shape;1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75" y="335473"/>
            <a:ext cx="2356850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1"/>
          <p:cNvSpPr txBox="1"/>
          <p:nvPr/>
        </p:nvSpPr>
        <p:spPr>
          <a:xfrm>
            <a:off x="396575" y="1174400"/>
            <a:ext cx="47388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Welcome to this session</a:t>
            </a:r>
            <a:br>
              <a:rPr b="1" lang="en-GB" sz="24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Bootcamp: 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Machine Learning (Practical)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51"/>
          <p:cNvSpPr/>
          <p:nvPr/>
        </p:nvSpPr>
        <p:spPr>
          <a:xfrm>
            <a:off x="396575" y="3205125"/>
            <a:ext cx="4143900" cy="577500"/>
          </a:xfrm>
          <a:prstGeom prst="roundRect">
            <a:avLst>
              <a:gd fmla="val 1173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1"/>
          <p:cNvSpPr txBox="1"/>
          <p:nvPr/>
        </p:nvSpPr>
        <p:spPr>
          <a:xfrm>
            <a:off x="501250" y="3270975"/>
            <a:ext cx="38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session will start shortly…</a:t>
            </a:r>
            <a:endParaRPr b="1" sz="1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51"/>
          <p:cNvCxnSpPr/>
          <p:nvPr/>
        </p:nvCxnSpPr>
        <p:spPr>
          <a:xfrm>
            <a:off x="531875" y="958900"/>
            <a:ext cx="258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0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How well did you understand the Machine Learning concepts covered on Monday?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273" name="Google Shape;273;p60"/>
          <p:cNvSpPr txBox="1"/>
          <p:nvPr>
            <p:ph idx="1" type="subTitle"/>
          </p:nvPr>
        </p:nvSpPr>
        <p:spPr>
          <a:xfrm>
            <a:off x="1418150" y="1745975"/>
            <a:ext cx="7265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Very well – everything’s clear and I’m ready for the practical.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 understood almost everything, but I’m hoping the practical will clarify things for 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I’m struggling to understand Machine Learning.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 did not attend Monday’s lecture.</a:t>
            </a:r>
            <a:endParaRPr sz="2600"/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Let’s Code!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2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Let’s take a 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"/>
          <p:cNvSpPr txBox="1"/>
          <p:nvPr/>
        </p:nvSpPr>
        <p:spPr>
          <a:xfrm>
            <a:off x="384075" y="2063000"/>
            <a:ext cx="3521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Final </a:t>
            </a:r>
            <a:r>
              <a:rPr b="1" lang="en-GB" sz="23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Poll</a:t>
            </a:r>
            <a:endParaRPr b="1" sz="23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Assessment</a:t>
            </a:r>
            <a:endParaRPr b="1" sz="14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25" y="771525"/>
            <a:ext cx="33528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3"/>
          <p:cNvSpPr txBox="1"/>
          <p:nvPr/>
        </p:nvSpPr>
        <p:spPr>
          <a:xfrm>
            <a:off x="4440600" y="4672200"/>
            <a:ext cx="4322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source: https://www.questionpro.com/blog/exploratory-data-analysis/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4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does an R-squared value of 0.9144 indicate?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296" name="Google Shape;296;p64"/>
          <p:cNvSpPr txBox="1"/>
          <p:nvPr>
            <p:ph idx="1" type="subTitle"/>
          </p:nvPr>
        </p:nvSpPr>
        <p:spPr>
          <a:xfrm>
            <a:off x="62865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model is a poor fit and does not explain much of the variance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model explains 91.44% of the variance in the predictors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cannot be used for evaluation in MLR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model explains 9.144% of the variance in sales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does an R-squared value of 0.9144 indicate?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02" name="Google Shape;302;p65"/>
          <p:cNvSpPr txBox="1"/>
          <p:nvPr>
            <p:ph idx="1" type="subTitle"/>
          </p:nvPr>
        </p:nvSpPr>
        <p:spPr>
          <a:xfrm>
            <a:off x="62865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model is a poor fit and does not explain much of the variance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model explains 91.44% of the variance in the predictors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cannot be used for evaluation in MLR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b="1" lang="en-GB" sz="1900">
                <a:solidFill>
                  <a:srgbClr val="FFFFFF"/>
                </a:solidFill>
              </a:rPr>
              <a:t>The model explains 9.144% of the variance in sales</a:t>
            </a:r>
            <a:endParaRPr b="1"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6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Why is the R-squared value higher for MLR than for the individual SLRs?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08" name="Google Shape;308;p66"/>
          <p:cNvSpPr txBox="1"/>
          <p:nvPr>
            <p:ph idx="1" type="subTitle"/>
          </p:nvPr>
        </p:nvSpPr>
        <p:spPr>
          <a:xfrm>
            <a:off x="79720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SLR models can only explain a maximum of 50% of the variance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uses more data points, leading to better performance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accounts for more predictors, explaining more of the variance in the target variable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is always higher in SLR than in MLR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7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Why is the R-squared value higher for MLR than for the individual SLRs?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14" name="Google Shape;314;p67"/>
          <p:cNvSpPr txBox="1"/>
          <p:nvPr>
            <p:ph idx="1" type="subTitle"/>
          </p:nvPr>
        </p:nvSpPr>
        <p:spPr>
          <a:xfrm>
            <a:off x="79720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SLR models can only explain a maximum of 50% of the variance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uses more data points, leading to better performance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b="1" lang="en-GB" sz="1900">
                <a:solidFill>
                  <a:srgbClr val="FFFFFF"/>
                </a:solidFill>
              </a:rPr>
              <a:t>MLR accounts for more predictors, explaining more of the variance in the target variable</a:t>
            </a:r>
            <a:endParaRPr b="1"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is always higher in SLR than in MLR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8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does the slope coefficient represent in a Simple Linear Regression?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20" name="Google Shape;320;p68"/>
          <p:cNvSpPr txBox="1"/>
          <p:nvPr>
            <p:ph idx="1" type="subTitle"/>
          </p:nvPr>
        </p:nvSpPr>
        <p:spPr>
          <a:xfrm>
            <a:off x="79720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amount by which the target variable changes for a one-unit increase in the predictor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average value of the target variable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strength of the relationship between two variables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of the model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9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does the slope coefficient represent in a Simple Linear Regression?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26" name="Google Shape;326;p69"/>
          <p:cNvSpPr txBox="1"/>
          <p:nvPr>
            <p:ph idx="1" type="subTitle"/>
          </p:nvPr>
        </p:nvSpPr>
        <p:spPr>
          <a:xfrm>
            <a:off x="797200" y="1745975"/>
            <a:ext cx="78867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b="1" lang="en-GB" sz="1900">
                <a:solidFill>
                  <a:srgbClr val="FFFFFF"/>
                </a:solidFill>
              </a:rPr>
              <a:t>The amount by which the target variable changes for a one-unit increase in the predictor</a:t>
            </a:r>
            <a:endParaRPr b="1"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average value of the target variable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strength of the relationship between two variables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The R-squared value of the model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2"/>
          <p:cNvSpPr txBox="1"/>
          <p:nvPr/>
        </p:nvSpPr>
        <p:spPr>
          <a:xfrm>
            <a:off x="403475" y="25122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Data Science Housekeeping</a:t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52"/>
          <p:cNvCxnSpPr/>
          <p:nvPr/>
        </p:nvCxnSpPr>
        <p:spPr>
          <a:xfrm>
            <a:off x="514696" y="866333"/>
            <a:ext cx="56046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52"/>
          <p:cNvSpPr txBox="1"/>
          <p:nvPr/>
        </p:nvSpPr>
        <p:spPr>
          <a:xfrm>
            <a:off x="292200" y="1121488"/>
            <a:ext cx="8325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midway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and at the end of the session, should you wish to ask any follow-up questions. We will be answering questions as the session progresses as well.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Questions</a:t>
            </a:r>
            <a:endParaRPr b="1" i="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is the main advantage of using Multiple Linear Regression (MLR) over Simple Linear Regression (SLR)?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32" name="Google Shape;332;p70"/>
          <p:cNvSpPr txBox="1"/>
          <p:nvPr>
            <p:ph idx="1" type="subTitle"/>
          </p:nvPr>
        </p:nvSpPr>
        <p:spPr>
          <a:xfrm>
            <a:off x="106450" y="1745975"/>
            <a:ext cx="85776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is easier to interpret than SLR</a:t>
            </a:r>
            <a:endParaRPr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can handle multiple predictors, capturing more complex relationships</a:t>
            </a:r>
            <a:endParaRPr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always produces a higher R-squared value than SLR</a:t>
            </a:r>
            <a:endParaRPr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requires fewer data points than SLR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1"/>
          <p:cNvSpPr txBox="1"/>
          <p:nvPr>
            <p:ph type="title"/>
          </p:nvPr>
        </p:nvSpPr>
        <p:spPr>
          <a:xfrm>
            <a:off x="605175" y="603876"/>
            <a:ext cx="7886700" cy="11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>
                <a:solidFill>
                  <a:schemeClr val="lt1"/>
                </a:solidFill>
              </a:rPr>
              <a:t>What is the main advantage of using Multiple Linear Regression (MLR) over Simple Linear Regression (SLR)?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C4A542"/>
              </a:solidFill>
            </a:endParaRPr>
          </a:p>
        </p:txBody>
      </p:sp>
      <p:sp>
        <p:nvSpPr>
          <p:cNvPr id="338" name="Google Shape;338;p71"/>
          <p:cNvSpPr txBox="1"/>
          <p:nvPr>
            <p:ph idx="1" type="subTitle"/>
          </p:nvPr>
        </p:nvSpPr>
        <p:spPr>
          <a:xfrm>
            <a:off x="106450" y="1745975"/>
            <a:ext cx="8577600" cy="281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is easier to interpret than SLR</a:t>
            </a:r>
            <a:endParaRPr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b="1" lang="en-GB" sz="1900">
                <a:solidFill>
                  <a:srgbClr val="FFFFFF"/>
                </a:solidFill>
              </a:rPr>
              <a:t>MLR can handle multiple predictors, capturing more complex relationships</a:t>
            </a:r>
            <a:endParaRPr b="1"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always produces a higher R-squared value than SLR</a:t>
            </a:r>
            <a:endParaRPr sz="1900">
              <a:solidFill>
                <a:srgbClr val="FFFFFF"/>
              </a:solidFill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AutoNum type="arabicPeriod"/>
            </a:pPr>
            <a:r>
              <a:rPr lang="en-GB" sz="1900">
                <a:solidFill>
                  <a:srgbClr val="FFFFFF"/>
                </a:solidFill>
              </a:rPr>
              <a:t>MLR requires fewer data points than SLR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2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Answers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3"/>
          <p:cNvSpPr txBox="1"/>
          <p:nvPr/>
        </p:nvSpPr>
        <p:spPr>
          <a:xfrm>
            <a:off x="370675" y="1560850"/>
            <a:ext cx="50817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b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GB" sz="38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for attending</a:t>
            </a:r>
            <a:endParaRPr b="1" sz="38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73"/>
          <p:cNvSpPr/>
          <p:nvPr/>
        </p:nvSpPr>
        <p:spPr>
          <a:xfrm>
            <a:off x="0" y="4264500"/>
            <a:ext cx="9144000" cy="9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851" y="4279800"/>
            <a:ext cx="1974600" cy="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75" y="4557400"/>
            <a:ext cx="2206175" cy="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3"/>
          <p:cNvSpPr txBox="1"/>
          <p:nvPr/>
        </p:nvSpPr>
        <p:spPr>
          <a:xfrm>
            <a:off x="403475" y="315000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Data Science Housekeeping</a:t>
            </a:r>
            <a:endParaRPr b="1" sz="18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53"/>
          <p:cNvCxnSpPr/>
          <p:nvPr/>
        </p:nvCxnSpPr>
        <p:spPr>
          <a:xfrm>
            <a:off x="487346" y="850633"/>
            <a:ext cx="56046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53"/>
          <p:cNvSpPr txBox="1"/>
          <p:nvPr/>
        </p:nvSpPr>
        <p:spPr>
          <a:xfrm>
            <a:off x="403475" y="1043525"/>
            <a:ext cx="77868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www.hyperiondev.com/support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Report a safeguarding incident: </a:t>
            </a:r>
            <a:r>
              <a:rPr b="1" i="1" lang="en-GB" u="sng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www.hyperiondev.com/safeguardreporting</a:t>
            </a: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feedback on lectures: 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Feedback on Lectures</a:t>
            </a:r>
            <a:r>
              <a:rPr b="1"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.</a:t>
            </a:r>
            <a:endParaRPr b="1" i="1" u="sng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all the lecture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your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Lecture Backpack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GitHub.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you are hearing impaired, kindly use your computer's function through Google chrome to enable captions.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4" y="0"/>
            <a:ext cx="9148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5"/>
          <p:cNvSpPr txBox="1"/>
          <p:nvPr/>
        </p:nvSpPr>
        <p:spPr>
          <a:xfrm>
            <a:off x="216500" y="1095715"/>
            <a:ext cx="4431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Criterion 1 - Initial Requirements</a:t>
            </a:r>
            <a:endParaRPr b="1" i="0" sz="16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t/>
            </a:r>
            <a:endParaRPr b="1" i="1" sz="16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Specific achievements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within the first two weeks 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program.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need to,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no later than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01 December 2024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22 December 2024 (C12)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Attend a </a:t>
            </a:r>
            <a:r>
              <a:rPr b="0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minimum of 7-8 GLH per week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(lectures, workshops, or mentor calls) for a total minimum of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15 GLH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first 4 of the assigned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55"/>
          <p:cNvSpPr txBox="1"/>
          <p:nvPr/>
        </p:nvSpPr>
        <p:spPr>
          <a:xfrm>
            <a:off x="4680856" y="1094400"/>
            <a:ext cx="4365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Criterion 2 - Mid-Course Progress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 through the successful completion of tasks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within the first half 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 program. 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should,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no later than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12 January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02 February 2025 (C12)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at least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60 GLH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 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first 13 of the assigned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5"/>
          <p:cNvSpPr txBox="1"/>
          <p:nvPr/>
        </p:nvSpPr>
        <p:spPr>
          <a:xfrm>
            <a:off x="1477238" y="208896"/>
            <a:ext cx="618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</a:t>
            </a:r>
            <a:endParaRPr b="1" i="0" sz="23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Progression Overview</a:t>
            </a:r>
            <a:endParaRPr/>
          </a:p>
        </p:txBody>
      </p:sp>
      <p:cxnSp>
        <p:nvCxnSpPr>
          <p:cNvPr id="232" name="Google Shape;232;p55"/>
          <p:cNvCxnSpPr/>
          <p:nvPr/>
        </p:nvCxnSpPr>
        <p:spPr>
          <a:xfrm>
            <a:off x="4648240" y="1171917"/>
            <a:ext cx="0" cy="3378300"/>
          </a:xfrm>
          <a:prstGeom prst="straightConnector1">
            <a:avLst/>
          </a:prstGeom>
          <a:noFill/>
          <a:ln cap="flat" cmpd="sng" w="9525">
            <a:solidFill>
              <a:srgbClr val="51CB9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6"/>
          <p:cNvSpPr txBox="1"/>
          <p:nvPr/>
        </p:nvSpPr>
        <p:spPr>
          <a:xfrm>
            <a:off x="216500" y="1095715"/>
            <a:ext cx="4431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Criterion 3 – End-Course Progress</a:t>
            </a:r>
            <a:endParaRPr b="1" i="0" sz="16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t/>
            </a:r>
            <a:endParaRPr b="1" i="1" sz="16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Showcasing students’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  nearing  the completion of the course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Guided Learning Hours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(GLH)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total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minimum required GLH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the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support end date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 Completion :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Complete all mandatory tasks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any necessary resubmissions, by the end of the bootcamp,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09 March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30 March 2025 (C12)</a:t>
            </a:r>
            <a:r>
              <a:rPr b="1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56"/>
          <p:cNvSpPr txBox="1"/>
          <p:nvPr/>
        </p:nvSpPr>
        <p:spPr>
          <a:xfrm>
            <a:off x="4680856" y="1094400"/>
            <a:ext cx="43653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GB" sz="16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Criterion 4 - Employability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Demonstrating 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  to find employment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meet this criterion, students should: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an Interview Invite: 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 are required to record proof of invitation to an interview by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30 March 2025 (C11)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 04 May 2025 (C12)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73050" lvl="2" marL="71913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South Holland Students </a:t>
            </a: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required to proof and interview by </a:t>
            </a:r>
            <a:r>
              <a:rPr b="1" i="0" lang="en-GB" sz="14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17 March 2025</a:t>
            </a: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285750" lvl="0" marL="4127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a Final Job Outcome : </a:t>
            </a:r>
            <a:r>
              <a:rPr b="0" i="0" lang="en-GB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Within 12 weeks post-graduation, students are required to record a job outcome.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56"/>
          <p:cNvSpPr txBox="1"/>
          <p:nvPr/>
        </p:nvSpPr>
        <p:spPr>
          <a:xfrm>
            <a:off x="1477238" y="208896"/>
            <a:ext cx="618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Skills Bootcamp </a:t>
            </a:r>
            <a:endParaRPr b="1" i="0" sz="23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Progression Overview</a:t>
            </a:r>
            <a:endParaRPr/>
          </a:p>
        </p:txBody>
      </p:sp>
      <p:cxnSp>
        <p:nvCxnSpPr>
          <p:cNvPr id="240" name="Google Shape;240;p56"/>
          <p:cNvCxnSpPr/>
          <p:nvPr/>
        </p:nvCxnSpPr>
        <p:spPr>
          <a:xfrm>
            <a:off x="4648240" y="1171917"/>
            <a:ext cx="0" cy="3650400"/>
          </a:xfrm>
          <a:prstGeom prst="straightConnector1">
            <a:avLst/>
          </a:prstGeom>
          <a:noFill/>
          <a:ln cap="flat" cmpd="sng" w="9525">
            <a:solidFill>
              <a:srgbClr val="51CB9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7"/>
          <p:cNvSpPr txBox="1"/>
          <p:nvPr/>
        </p:nvSpPr>
        <p:spPr>
          <a:xfrm>
            <a:off x="3074525" y="4654450"/>
            <a:ext cx="5864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Machine Learning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7"/>
          <p:cNvSpPr/>
          <p:nvPr/>
        </p:nvSpPr>
        <p:spPr>
          <a:xfrm>
            <a:off x="255700" y="317075"/>
            <a:ext cx="8683200" cy="3886800"/>
          </a:xfrm>
          <a:prstGeom prst="roundRect">
            <a:avLst>
              <a:gd fmla="val 42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7"/>
          <p:cNvSpPr txBox="1"/>
          <p:nvPr/>
        </p:nvSpPr>
        <p:spPr>
          <a:xfrm>
            <a:off x="1063200" y="1263450"/>
            <a:ext cx="7017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Load and fit linear models on a dataset using Python.</a:t>
            </a:r>
            <a:endParaRPr sz="17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 and implement training and testing data splits.</a:t>
            </a:r>
            <a:endParaRPr sz="17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Interpret intercept and slope coefficient values.</a:t>
            </a:r>
            <a:endParaRPr sz="17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700"/>
              <a:buFont typeface="Montserrat Medium"/>
              <a:buChar char="●"/>
            </a:pPr>
            <a:r>
              <a:rPr lang="en-GB" sz="17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performance metrics to compare and assess model fit.</a:t>
            </a:r>
            <a:endParaRPr sz="23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57"/>
          <p:cNvSpPr txBox="1"/>
          <p:nvPr/>
        </p:nvSpPr>
        <p:spPr>
          <a:xfrm>
            <a:off x="2782000" y="673075"/>
            <a:ext cx="3231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2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Learning Outcomes</a:t>
            </a:r>
            <a:endParaRPr b="1" sz="20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57"/>
          <p:cNvCxnSpPr/>
          <p:nvPr/>
        </p:nvCxnSpPr>
        <p:spPr>
          <a:xfrm>
            <a:off x="3103750" y="1107275"/>
            <a:ext cx="25878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9639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8"/>
          <p:cNvSpPr txBox="1"/>
          <p:nvPr/>
        </p:nvSpPr>
        <p:spPr>
          <a:xfrm>
            <a:off x="276675" y="1216550"/>
            <a:ext cx="42954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➔"/>
            </a:pP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lecture will focus on code examples demonstrating the theoretical concepts covered in the </a:t>
            </a: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first</a:t>
            </a:r>
            <a:r>
              <a:rPr lang="en-GB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Machine Learning lecture.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58"/>
          <p:cNvSpPr txBox="1"/>
          <p:nvPr/>
        </p:nvSpPr>
        <p:spPr>
          <a:xfrm>
            <a:off x="276675" y="530825"/>
            <a:ext cx="3967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0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Lecture </a:t>
            </a:r>
            <a:r>
              <a:rPr b="1" lang="en-GB" sz="30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sz="3000">
              <a:solidFill>
                <a:srgbClr val="57CE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58"/>
          <p:cNvCxnSpPr/>
          <p:nvPr/>
        </p:nvCxnSpPr>
        <p:spPr>
          <a:xfrm flipH="1" rot="10800000">
            <a:off x="380425" y="1216550"/>
            <a:ext cx="3693600" cy="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58"/>
          <p:cNvSpPr txBox="1"/>
          <p:nvPr/>
        </p:nvSpPr>
        <p:spPr>
          <a:xfrm>
            <a:off x="3089900" y="4654450"/>
            <a:ext cx="584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Machine Learning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 txBox="1"/>
          <p:nvPr/>
        </p:nvSpPr>
        <p:spPr>
          <a:xfrm>
            <a:off x="2811450" y="1874100"/>
            <a:ext cx="35211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Initial Poll Assessment</a:t>
            </a:r>
            <a:endParaRPr b="1" sz="33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59"/>
          <p:cNvSpPr txBox="1"/>
          <p:nvPr/>
        </p:nvSpPr>
        <p:spPr>
          <a:xfrm>
            <a:off x="4440600" y="4672200"/>
            <a:ext cx="4322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